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59" r:id="rId3"/>
  </p:sldMasterIdLst>
  <p:notesMasterIdLst>
    <p:notesMasterId r:id="rId30"/>
  </p:notesMasterIdLst>
  <p:handoutMasterIdLst>
    <p:handoutMasterId r:id="rId31"/>
  </p:handoutMasterIdLst>
  <p:sldIdLst>
    <p:sldId id="314" r:id="rId4"/>
    <p:sldId id="261" r:id="rId5"/>
    <p:sldId id="332" r:id="rId6"/>
    <p:sldId id="278" r:id="rId7"/>
    <p:sldId id="292" r:id="rId8"/>
    <p:sldId id="335" r:id="rId9"/>
    <p:sldId id="336" r:id="rId10"/>
    <p:sldId id="283" r:id="rId11"/>
    <p:sldId id="286" r:id="rId12"/>
    <p:sldId id="316" r:id="rId13"/>
    <p:sldId id="327" r:id="rId14"/>
    <p:sldId id="295" r:id="rId15"/>
    <p:sldId id="317" r:id="rId16"/>
    <p:sldId id="311" r:id="rId17"/>
    <p:sldId id="337" r:id="rId18"/>
    <p:sldId id="297" r:id="rId19"/>
    <p:sldId id="298" r:id="rId20"/>
    <p:sldId id="289" r:id="rId21"/>
    <p:sldId id="326" r:id="rId22"/>
    <p:sldId id="300" r:id="rId23"/>
    <p:sldId id="331" r:id="rId24"/>
    <p:sldId id="299" r:id="rId25"/>
    <p:sldId id="323" r:id="rId26"/>
    <p:sldId id="330" r:id="rId27"/>
    <p:sldId id="334" r:id="rId28"/>
    <p:sldId id="328" r:id="rId2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82"/>
    <a:srgbClr val="E92203"/>
    <a:srgbClr val="007AA9"/>
    <a:srgbClr val="BAD262"/>
    <a:srgbClr val="E5F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39"/>
    <p:restoredTop sz="94635"/>
  </p:normalViewPr>
  <p:slideViewPr>
    <p:cSldViewPr snapToGrid="0" snapToObjects="1" showGuides="1">
      <p:cViewPr varScale="1">
        <p:scale>
          <a:sx n="95" d="100"/>
          <a:sy n="95" d="100"/>
        </p:scale>
        <p:origin x="84" y="444"/>
      </p:cViewPr>
      <p:guideLst>
        <p:guide orient="horz" pos="132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1E366-BDD6-4A7F-ADE2-B4487EEFFAC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862DD-53F4-40F9-8372-FB3F2D52D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5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9686DE5-9855-48B4-9084-750FA897500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7C15642-7641-4456-AC8F-104914EE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6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60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9245600" cy="3556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653B3F0E-8BF2-43BD-8B28-EE7A9ADCF66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E306E7BB-0745-4366-9543-A1835221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fld id="{653B3F0E-8BF2-43BD-8B28-EE7A9ADCF66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/>
          <a:lstStyle/>
          <a:p>
            <a:fld id="{E306E7BB-0745-4366-9543-A1835221FC1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4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 userDrawn="1"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hyperlink" Target="https://fsaid.ed.gov/npas/index.ht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pex.com/scholarships" TargetMode="External"/><Relationship Id="rId2" Type="http://schemas.openxmlformats.org/officeDocument/2006/relationships/hyperlink" Target="https://www.fastweb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udentaid.ed.gov/sa/fafsa" TargetMode="External"/><Relationship Id="rId5" Type="http://schemas.openxmlformats.org/officeDocument/2006/relationships/hyperlink" Target="https://www.floridastudentfinancialaidsg.org/SAPHome/SAPHome" TargetMode="External"/><Relationship Id="rId4" Type="http://schemas.openxmlformats.org/officeDocument/2006/relationships/hyperlink" Target="https://bigfuture.collegeboard.org/scholarship-search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pex.com/scholarships" TargetMode="External"/><Relationship Id="rId2" Type="http://schemas.openxmlformats.org/officeDocument/2006/relationships/hyperlink" Target="https://www.fastweb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tudentaid.ed.gov/sa/fafsa" TargetMode="External"/><Relationship Id="rId5" Type="http://schemas.openxmlformats.org/officeDocument/2006/relationships/hyperlink" Target="https://www.floridastudentfinancialaidsg.org/SAPHome/SAPHome" TargetMode="External"/><Relationship Id="rId4" Type="http://schemas.openxmlformats.org/officeDocument/2006/relationships/hyperlink" Target="https://bigfuture.collegeboard.org/scholarship-sear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15382"/>
                </a:solidFill>
              </a:rPr>
              <a:t>Family College and Financial Planning</a:t>
            </a:r>
            <a:endParaRPr lang="en-US" b="1" dirty="0">
              <a:solidFill>
                <a:srgbClr val="01538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McKeel Academy of Technology 9/24/2019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15382"/>
                </a:solidFill>
              </a:rPr>
              <a:t>FSA ID and Completing FAFSA</a:t>
            </a:r>
            <a:endParaRPr lang="en-US" b="1" dirty="0">
              <a:solidFill>
                <a:srgbClr val="0153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15382"/>
                </a:solidFill>
              </a:rPr>
              <a:t>Get ready for the FAFSA by creating an FSA ID – a username and password combination that you’ll use to sign the FAFSA and access certain websites related to federal financial aid</a:t>
            </a:r>
            <a:r>
              <a:rPr lang="en-US" dirty="0" smtClean="0">
                <a:solidFill>
                  <a:srgbClr val="015382"/>
                </a:solidFill>
              </a:rPr>
              <a:t>.</a:t>
            </a:r>
            <a:endParaRPr lang="en-US" dirty="0">
              <a:solidFill>
                <a:srgbClr val="015382"/>
              </a:solidFill>
            </a:endParaRPr>
          </a:p>
          <a:p>
            <a:r>
              <a:rPr lang="en-US" dirty="0">
                <a:solidFill>
                  <a:srgbClr val="015382"/>
                </a:solidFill>
              </a:rPr>
              <a:t>Visit </a:t>
            </a:r>
            <a:r>
              <a:rPr lang="en-US" dirty="0">
                <a:solidFill>
                  <a:srgbClr val="015382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15382"/>
                </a:solidFill>
                <a:hlinkClick r:id="rId2"/>
              </a:rPr>
              <a:t>fsaid.ed.gov/npas/index.htm</a:t>
            </a:r>
            <a:r>
              <a:rPr lang="en-US" dirty="0" smtClean="0">
                <a:solidFill>
                  <a:srgbClr val="015382"/>
                </a:solidFill>
              </a:rPr>
              <a:t> to </a:t>
            </a:r>
            <a:r>
              <a:rPr lang="en-US" dirty="0">
                <a:solidFill>
                  <a:srgbClr val="015382"/>
                </a:solidFill>
              </a:rPr>
              <a:t>create your FSA ID, find out what information you’ll need, and learn how to </a:t>
            </a:r>
            <a:r>
              <a:rPr lang="en-US" dirty="0" smtClean="0">
                <a:solidFill>
                  <a:srgbClr val="015382"/>
                </a:solidFill>
              </a:rPr>
              <a:t>fill </a:t>
            </a:r>
            <a:r>
              <a:rPr lang="en-US" dirty="0">
                <a:solidFill>
                  <a:srgbClr val="015382"/>
                </a:solidFill>
              </a:rPr>
              <a:t>out the FAFSA</a:t>
            </a:r>
            <a:r>
              <a:rPr lang="en-US" dirty="0" smtClean="0">
                <a:solidFill>
                  <a:srgbClr val="015382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Think about which schools you want to receive your FAFSA information.</a:t>
            </a:r>
          </a:p>
          <a:p>
            <a:r>
              <a:rPr lang="en-US" dirty="0" smtClean="0">
                <a:solidFill>
                  <a:srgbClr val="015382"/>
                </a:solidFill>
              </a:rPr>
              <a:t>Complete your FAFSA (Free Application for Financial Student Aid) at </a:t>
            </a:r>
            <a:r>
              <a:rPr lang="en-US" dirty="0" smtClean="0">
                <a:solidFill>
                  <a:srgbClr val="015382"/>
                </a:solidFill>
                <a:hlinkClick r:id="rId3"/>
              </a:rPr>
              <a:t>www.fafsa.ed.gov</a:t>
            </a:r>
            <a:r>
              <a:rPr lang="en-US" dirty="0" smtClean="0">
                <a:solidFill>
                  <a:srgbClr val="015382"/>
                </a:solidFill>
              </a:rPr>
              <a:t> </a:t>
            </a:r>
            <a:r>
              <a:rPr lang="en-US" b="1" i="1" u="sng" dirty="0" smtClean="0">
                <a:solidFill>
                  <a:srgbClr val="015382"/>
                </a:solidFill>
              </a:rPr>
              <a:t>beginning October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FSA ID- Both Students and Parents need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5704"/>
            <a:ext cx="6644296" cy="513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important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5625" y="2831396"/>
            <a:ext cx="4077039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October 1 is the first day that the </a:t>
            </a:r>
            <a:r>
              <a:rPr lang="en-US" dirty="0" smtClean="0"/>
              <a:t>FAFSA,  can </a:t>
            </a:r>
            <a:r>
              <a:rPr lang="en-US" dirty="0"/>
              <a:t>be </a:t>
            </a:r>
            <a:r>
              <a:rPr lang="en-US" dirty="0" smtClean="0"/>
              <a:t>completed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and there’s a phone app for this.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 b="-210"/>
          <a:stretch/>
        </p:blipFill>
        <p:spPr>
          <a:xfrm rot="756178">
            <a:off x="1934527" y="2396900"/>
            <a:ext cx="4068570" cy="44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15382"/>
                </a:solidFill>
              </a:rPr>
              <a:t>FAFSA Data Retrieval Tool </a:t>
            </a:r>
            <a:endParaRPr lang="en-US" b="1" dirty="0">
              <a:solidFill>
                <a:srgbClr val="0153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15382"/>
                </a:solidFill>
              </a:rPr>
              <a:t>Make sure your 2020-2021 FAFSA information is correct. </a:t>
            </a:r>
          </a:p>
          <a:p>
            <a:pPr marL="0" indent="0">
              <a:buNone/>
            </a:pPr>
            <a:endParaRPr lang="en-US" dirty="0" smtClean="0">
              <a:solidFill>
                <a:srgbClr val="015382"/>
              </a:solidFill>
            </a:endParaRPr>
          </a:p>
          <a:p>
            <a:r>
              <a:rPr lang="en-US" dirty="0" smtClean="0">
                <a:solidFill>
                  <a:srgbClr val="015382"/>
                </a:solidFill>
              </a:rPr>
              <a:t>The most efficient way to do this is to use the Data Retrieval Tool (DRT) through FAFSA. </a:t>
            </a:r>
          </a:p>
          <a:p>
            <a:pPr marL="0" indent="0">
              <a:buNone/>
            </a:pPr>
            <a:endParaRPr lang="en-US" dirty="0" smtClean="0">
              <a:solidFill>
                <a:srgbClr val="015382"/>
              </a:solidFill>
            </a:endParaRPr>
          </a:p>
          <a:p>
            <a:r>
              <a:rPr lang="en-US" dirty="0" smtClean="0">
                <a:solidFill>
                  <a:srgbClr val="015382"/>
                </a:solidFill>
              </a:rPr>
              <a:t>DRT links your FAFSA data to the IRS database and ensures that the FAFSA data matches IRS records.</a:t>
            </a:r>
          </a:p>
          <a:p>
            <a:pPr lvl="1"/>
            <a:r>
              <a:rPr lang="en-US" dirty="0" smtClean="0">
                <a:solidFill>
                  <a:srgbClr val="015382"/>
                </a:solidFill>
              </a:rPr>
              <a:t>Prior-Prior Year.  2020-2021 uses </a:t>
            </a:r>
            <a:r>
              <a:rPr lang="en-US" b="1" u="sng" dirty="0" smtClean="0">
                <a:solidFill>
                  <a:srgbClr val="FF0000"/>
                </a:solidFill>
              </a:rPr>
              <a:t>2018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15382"/>
                </a:solidFill>
              </a:rPr>
              <a:t>IRS Tax Return information.</a:t>
            </a:r>
            <a:endParaRPr lang="en-US" dirty="0">
              <a:solidFill>
                <a:srgbClr val="015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Florida Student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85925" y="2203245"/>
            <a:ext cx="4320970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Completing the State of </a:t>
            </a:r>
            <a:r>
              <a:rPr lang="en-US" dirty="0" smtClean="0"/>
              <a:t>Florida Financial Aid Application </a:t>
            </a:r>
            <a:r>
              <a:rPr lang="en-US" b="0" dirty="0" smtClean="0"/>
              <a:t>allows students to qualify for Bright Futures and other state-funded awards. </a:t>
            </a:r>
            <a:endParaRPr lang="en-US" b="0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 not fail to apply! Community service is required for Bright Futures.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2990" y="5801031"/>
            <a:ext cx="734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15382"/>
                </a:solidFill>
              </a:rPr>
              <a:t>http://www.floridastudentfinancialaid.org/ssfad/home/uamain.htm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92" y="2389683"/>
            <a:ext cx="5692430" cy="341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5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Bright Futures Eligibility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79600" y="2328948"/>
            <a:ext cx="9245600" cy="352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Grants-</a:t>
            </a:r>
            <a:r>
              <a:rPr lang="en-US" sz="4000" dirty="0" smtClean="0"/>
              <a:t>Do not have to be repaid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1774914"/>
            <a:ext cx="6406816" cy="3612125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Federal Pell </a:t>
            </a:r>
            <a:r>
              <a:rPr lang="en-US" dirty="0" smtClean="0">
                <a:cs typeface="Arial" panose="020B0604020202020204" pitchFamily="34" charset="0"/>
              </a:rPr>
              <a:t>Grants </a:t>
            </a:r>
            <a:r>
              <a:rPr lang="en-US" dirty="0" smtClean="0">
                <a:solidFill>
                  <a:srgbClr val="00B050"/>
                </a:solidFill>
                <a:cs typeface="Arial" panose="020B0604020202020204" pitchFamily="34" charset="0"/>
              </a:rPr>
              <a:t>$657 to $6,195</a:t>
            </a:r>
            <a:endParaRPr lang="en-US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/>
            <a:r>
              <a:rPr lang="en-US" dirty="0">
                <a:cs typeface="Arial" panose="020B0604020202020204" pitchFamily="34" charset="0"/>
              </a:rPr>
              <a:t>Federal Supplemental Education Opportunity Grants (</a:t>
            </a:r>
            <a:r>
              <a:rPr lang="en-US" dirty="0" err="1">
                <a:cs typeface="Arial" panose="020B0604020202020204" pitchFamily="34" charset="0"/>
              </a:rPr>
              <a:t>FSEOG</a:t>
            </a:r>
            <a:r>
              <a:rPr lang="en-US" dirty="0" smtClean="0"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00B050"/>
                </a:solidFill>
                <a:cs typeface="Arial" panose="020B0604020202020204" pitchFamily="34" charset="0"/>
              </a:rPr>
              <a:t>Variable based upon the school</a:t>
            </a:r>
            <a:endParaRPr lang="en-US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State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Grants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</a:rPr>
              <a:t>Variable based upon the </a:t>
            </a:r>
            <a:r>
              <a:rPr lang="en-US" dirty="0" smtClean="0">
                <a:solidFill>
                  <a:srgbClr val="00B050"/>
                </a:solidFill>
                <a:cs typeface="Arial" panose="020B0604020202020204" pitchFamily="34" charset="0"/>
              </a:rPr>
              <a:t>school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Campus Based and Not Campus Based what is the difference?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 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89" y="2261937"/>
            <a:ext cx="4156911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286171"/>
            <a:ext cx="5793205" cy="4190999"/>
          </a:xfrm>
        </p:spPr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Institutional</a:t>
            </a:r>
          </a:p>
          <a:p>
            <a:pPr lvl="0"/>
            <a:r>
              <a:rPr lang="en-US" dirty="0" smtClean="0">
                <a:cs typeface="Arial" panose="020B0604020202020204" pitchFamily="34" charset="0"/>
              </a:rPr>
              <a:t>Athletic</a:t>
            </a:r>
            <a:r>
              <a:rPr lang="en-US" dirty="0">
                <a:cs typeface="Arial" panose="020B0604020202020204" pitchFamily="34" charset="0"/>
              </a:rPr>
              <a:t>, Academic, Leadership, Theatre, Music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Usually Competitive</a:t>
            </a:r>
          </a:p>
          <a:p>
            <a:pPr lvl="0"/>
            <a:r>
              <a:rPr lang="en-US" dirty="0" smtClean="0">
                <a:cs typeface="Arial" panose="020B0604020202020204" pitchFamily="34" charset="0"/>
              </a:rPr>
              <a:t>State</a:t>
            </a:r>
            <a:r>
              <a:rPr lang="en-US" dirty="0">
                <a:cs typeface="Arial" panose="020B0604020202020204" pitchFamily="34" charset="0"/>
              </a:rPr>
              <a:t>, Local, or </a:t>
            </a:r>
            <a:r>
              <a:rPr lang="en-US" dirty="0" smtClean="0">
                <a:cs typeface="Arial" panose="020B0604020202020204" pitchFamily="34" charset="0"/>
              </a:rPr>
              <a:t>Civic</a:t>
            </a:r>
          </a:p>
          <a:p>
            <a:pPr marL="0" lvl="0" indent="0">
              <a:buNone/>
            </a:pPr>
            <a:r>
              <a:rPr lang="en-US" dirty="0" smtClean="0">
                <a:cs typeface="Arial" panose="020B0604020202020204" pitchFamily="34" charset="0"/>
              </a:rPr>
              <a:t>	-Do a Scholarship Search 	and work it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261937"/>
            <a:ext cx="4144879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Smart About </a:t>
            </a:r>
            <a:r>
              <a:rPr lang="en-US" dirty="0" smtClean="0"/>
              <a:t>Scholarships-the key to lower borrowing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5794" y="2209800"/>
            <a:ext cx="6801464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Thousands of scholarships exist. </a:t>
            </a:r>
            <a:br>
              <a:rPr lang="en-US" dirty="0"/>
            </a:br>
            <a:r>
              <a:rPr lang="en-US" b="0" dirty="0"/>
              <a:t>Some colleges automatically consider all applicants for scholarships. </a:t>
            </a:r>
            <a:r>
              <a:rPr lang="en-US" b="0" u="sng" dirty="0">
                <a:solidFill>
                  <a:srgbClr val="00B050"/>
                </a:solidFill>
              </a:rPr>
              <a:t>P</a:t>
            </a:r>
            <a:r>
              <a:rPr lang="en-US" b="0" u="sng" dirty="0" smtClean="0">
                <a:solidFill>
                  <a:srgbClr val="00B050"/>
                </a:solidFill>
              </a:rPr>
              <a:t>rivate </a:t>
            </a:r>
            <a:r>
              <a:rPr lang="en-US" b="0" u="sng" dirty="0">
                <a:solidFill>
                  <a:srgbClr val="00B050"/>
                </a:solidFill>
              </a:rPr>
              <a:t>sources require special applications and additional work and motivation to make it happen.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92203"/>
                </a:solidFill>
              </a:rPr>
              <a:t>Be careful paying </a:t>
            </a:r>
            <a:r>
              <a:rPr lang="en-US" dirty="0">
                <a:solidFill>
                  <a:srgbClr val="E92203"/>
                </a:solidFill>
              </a:rPr>
              <a:t>money to apply </a:t>
            </a:r>
            <a:br>
              <a:rPr lang="en-US" dirty="0">
                <a:solidFill>
                  <a:srgbClr val="E92203"/>
                </a:solidFill>
              </a:rPr>
            </a:br>
            <a:r>
              <a:rPr lang="en-US" dirty="0">
                <a:solidFill>
                  <a:srgbClr val="E92203"/>
                </a:solidFill>
              </a:rPr>
              <a:t>to an outside scholarship</a:t>
            </a:r>
            <a:r>
              <a:rPr lang="en-US" dirty="0" smtClean="0">
                <a:solidFill>
                  <a:srgbClr val="E92203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16" y="2228868"/>
            <a:ext cx="4068508" cy="54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Helping with Outside Scholarships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57" y="1524000"/>
            <a:ext cx="7339631" cy="3290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038" y="3810872"/>
            <a:ext cx="5828362" cy="2251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29" y="4655127"/>
            <a:ext cx="5198907" cy="3955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738" y="1368562"/>
            <a:ext cx="7438405" cy="24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414" y="409483"/>
            <a:ext cx="742661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rgbClr val="015382"/>
                </a:solidFill>
              </a:rPr>
              <a:t>Questions that we will answer in this presentation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9136" y="2514600"/>
            <a:ext cx="2743200" cy="2908973"/>
            <a:chOff x="1469136" y="2514600"/>
            <a:chExt cx="2743200" cy="2908973"/>
          </a:xfrm>
        </p:grpSpPr>
        <p:sp>
          <p:nvSpPr>
            <p:cNvPr id="4" name="TextBox 3"/>
            <p:cNvSpPr txBox="1"/>
            <p:nvPr/>
          </p:nvSpPr>
          <p:spPr>
            <a:xfrm>
              <a:off x="1584411" y="3964712"/>
              <a:ext cx="2512651" cy="145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393" algn="ctr">
                <a:lnSpc>
                  <a:spcPct val="90000"/>
                </a:lnSpc>
              </a:pPr>
              <a:r>
                <a:rPr lang="en-US" sz="2400" b="1" dirty="0" smtClean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C</a:t>
              </a:r>
              <a:r>
                <a:rPr lang="en-US" sz="2400" b="1" dirty="0" smtClean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ollege cost of attendance</a:t>
              </a: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-</a:t>
              </a:r>
              <a:r>
                <a:rPr lang="en-US" sz="2400" b="1" dirty="0" smtClean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what is </a:t>
              </a:r>
              <a:r>
                <a:rPr lang="en-US" sz="2400" b="1" dirty="0" smtClean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included.</a:t>
              </a:r>
              <a:endParaRPr lang="en-US" sz="2400" b="1" dirty="0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endParaRP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686458" y="2211678"/>
              <a:ext cx="308556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536" y="25146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81500" y="2501900"/>
            <a:ext cx="3047999" cy="3233472"/>
            <a:chOff x="4381500" y="2501900"/>
            <a:chExt cx="3047999" cy="3233472"/>
          </a:xfrm>
        </p:grpSpPr>
        <p:sp>
          <p:nvSpPr>
            <p:cNvPr id="7" name="TextBox 6"/>
            <p:cNvSpPr txBox="1"/>
            <p:nvPr/>
          </p:nvSpPr>
          <p:spPr>
            <a:xfrm>
              <a:off x="4381500" y="3944112"/>
              <a:ext cx="3047999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What is the difference between grants, scholarships, loans, and work-study?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85839" y="2211678"/>
              <a:ext cx="308556" cy="2743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917" y="2501900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874000" y="2514600"/>
            <a:ext cx="2743200" cy="2943257"/>
            <a:chOff x="7874000" y="2514600"/>
            <a:chExt cx="2743200" cy="2943257"/>
          </a:xfrm>
        </p:grpSpPr>
        <p:sp>
          <p:nvSpPr>
            <p:cNvPr id="8" name="TextBox 7"/>
            <p:cNvSpPr txBox="1"/>
            <p:nvPr/>
          </p:nvSpPr>
          <p:spPr>
            <a:xfrm>
              <a:off x="8042166" y="3888197"/>
              <a:ext cx="240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does a student receive financial aid?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091322" y="2211678"/>
              <a:ext cx="308556" cy="2743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8400" y="25146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Work-study (Self Help Aid)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1348902"/>
            <a:ext cx="6169527" cy="35560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Based on demonstrated </a:t>
            </a:r>
            <a:r>
              <a:rPr lang="en-US" dirty="0" smtClean="0">
                <a:cs typeface="Arial" panose="020B0604020202020204" pitchFamily="34" charset="0"/>
              </a:rPr>
              <a:t>need for </a:t>
            </a:r>
            <a:r>
              <a:rPr lang="en-US" dirty="0" smtClean="0">
                <a:solidFill>
                  <a:srgbClr val="00B050"/>
                </a:solidFill>
                <a:cs typeface="Arial" panose="020B0604020202020204" pitchFamily="34" charset="0"/>
              </a:rPr>
              <a:t>federal work study</a:t>
            </a:r>
          </a:p>
          <a:p>
            <a:pPr lvl="0"/>
            <a:r>
              <a:rPr lang="en-US" dirty="0" smtClean="0">
                <a:cs typeface="Arial" panose="020B0604020202020204" pitchFamily="34" charset="0"/>
              </a:rPr>
              <a:t>Institutional work </a:t>
            </a:r>
            <a:r>
              <a:rPr lang="en-US" u="sng" dirty="0" smtClean="0">
                <a:cs typeface="Arial" panose="020B0604020202020204" pitchFamily="34" charset="0"/>
              </a:rPr>
              <a:t>not need based</a:t>
            </a:r>
            <a:endParaRPr lang="en-US" u="sng" dirty="0"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cs typeface="Arial" panose="020B0604020202020204" pitchFamily="34" charset="0"/>
              </a:rPr>
              <a:t>Student applies for</a:t>
            </a: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on-campus job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10 – </a:t>
            </a:r>
            <a:r>
              <a:rPr lang="en-US" dirty="0">
                <a:solidFill>
                  <a:srgbClr val="E92203"/>
                </a:solidFill>
                <a:cs typeface="Arial" panose="020B0604020202020204" pitchFamily="34" charset="0"/>
              </a:rPr>
              <a:t>15 hours </a:t>
            </a:r>
            <a:r>
              <a:rPr lang="en-US" u="sng" dirty="0" smtClean="0">
                <a:solidFill>
                  <a:srgbClr val="E92203"/>
                </a:solidFill>
                <a:cs typeface="Arial" panose="020B0604020202020204" pitchFamily="34" charset="0"/>
              </a:rPr>
              <a:t>maximum</a:t>
            </a:r>
            <a:r>
              <a:rPr lang="en-US" dirty="0" smtClean="0">
                <a:cs typeface="Arial" panose="020B0604020202020204" pitchFamily="34" charset="0"/>
              </a:rPr>
              <a:t> per week-paid </a:t>
            </a:r>
            <a:r>
              <a:rPr lang="en-US" dirty="0">
                <a:cs typeface="Arial" panose="020B0604020202020204" pitchFamily="34" charset="0"/>
              </a:rPr>
              <a:t>directly to </a:t>
            </a:r>
            <a:r>
              <a:rPr lang="en-US" dirty="0" smtClean="0">
                <a:cs typeface="Arial" panose="020B0604020202020204" pitchFamily="34" charset="0"/>
              </a:rPr>
              <a:t>student </a:t>
            </a:r>
            <a:endParaRPr lang="en-US" dirty="0">
              <a:cs typeface="Arial" panose="020B0604020202020204" pitchFamily="34" charset="0"/>
            </a:endParaRPr>
          </a:p>
          <a:p>
            <a:pPr lvl="0"/>
            <a:r>
              <a:rPr lang="en-US" dirty="0">
                <a:cs typeface="Arial" panose="020B0604020202020204" pitchFamily="34" charset="0"/>
              </a:rPr>
              <a:t>Generally </a:t>
            </a:r>
            <a:r>
              <a:rPr lang="en-US" dirty="0" smtClean="0">
                <a:cs typeface="Arial" panose="020B0604020202020204" pitchFamily="34" charset="0"/>
              </a:rPr>
              <a:t>at/above </a:t>
            </a:r>
            <a:r>
              <a:rPr lang="en-US" dirty="0">
                <a:cs typeface="Arial" panose="020B0604020202020204" pitchFamily="34" charset="0"/>
              </a:rPr>
              <a:t>minimum wage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95" y="2259633"/>
            <a:ext cx="4193005" cy="42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Watch your work hours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When it comes to financial aid, a college job can backfire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Watch the $7,000 Limit </a:t>
            </a:r>
          </a:p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Federal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work study does not count in FAFSA Income for the next FAFSA year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Work off campus does count in the FAFSA Income for the next FAFSA year</a:t>
            </a:r>
          </a:p>
        </p:txBody>
      </p:sp>
    </p:spTree>
    <p:extLst>
      <p:ext uri="{BB962C8B-B14F-4D97-AF65-F5344CB8AC3E}">
        <p14:creationId xmlns:p14="http://schemas.microsoft.com/office/powerpoint/2010/main" val="902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92203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Savings or Loans </a:t>
            </a:r>
            <a:r>
              <a:rPr lang="en-US" dirty="0" smtClean="0"/>
              <a:t>(Self Help)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1981200"/>
            <a:ext cx="5311942" cy="32385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Direct Subsidized &amp; </a:t>
            </a:r>
            <a:r>
              <a:rPr lang="en-US" dirty="0" smtClean="0">
                <a:cs typeface="Arial" panose="020B0604020202020204" pitchFamily="34" charset="0"/>
              </a:rPr>
              <a:t>Unsubsidized</a:t>
            </a:r>
            <a:endParaRPr lang="en-US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  <a:cs typeface="Arial" panose="020B0604020202020204" pitchFamily="34" charset="0"/>
              </a:rPr>
              <a:t>Subsidized the federal government pays the interest while in school</a:t>
            </a:r>
            <a:endParaRPr lang="en-US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cs typeface="Arial" panose="020B0604020202020204" pitchFamily="34" charset="0"/>
              </a:rPr>
              <a:t>PLUS </a:t>
            </a:r>
            <a:r>
              <a:rPr lang="en-US" dirty="0">
                <a:cs typeface="Arial" panose="020B0604020202020204" pitchFamily="34" charset="0"/>
              </a:rPr>
              <a:t>(Parent Loan for Undergraduate Students</a:t>
            </a:r>
            <a:r>
              <a:rPr lang="en-US" dirty="0" smtClean="0">
                <a:cs typeface="Arial" panose="020B0604020202020204" pitchFamily="34" charset="0"/>
              </a:rPr>
              <a:t>) </a:t>
            </a:r>
            <a:endParaRPr lang="en-US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0"/>
            <a:r>
              <a:rPr lang="en-US" dirty="0">
                <a:cs typeface="Arial" panose="020B0604020202020204" pitchFamily="34" charset="0"/>
              </a:rPr>
              <a:t>Private </a:t>
            </a:r>
            <a:r>
              <a:rPr lang="en-US" dirty="0" smtClean="0">
                <a:cs typeface="Arial" panose="020B0604020202020204" pitchFamily="34" charset="0"/>
              </a:rPr>
              <a:t>Loans </a:t>
            </a:r>
            <a:endParaRPr lang="en-US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63" y="2261937"/>
            <a:ext cx="4205037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6" y="1371600"/>
            <a:ext cx="1188358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udentaid.ed.gov/sa/sites/default/files/why-go-to-college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37" y="119062"/>
            <a:ext cx="962977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things to do very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 Scholarship Search with a company that does not charge you</a:t>
            </a:r>
          </a:p>
          <a:p>
            <a:pPr lvl="1"/>
            <a:r>
              <a:rPr lang="en-US" dirty="0" err="1" smtClean="0"/>
              <a:t>Fastweb</a:t>
            </a:r>
            <a:r>
              <a:rPr lang="en-US" dirty="0" smtClean="0"/>
              <a:t>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://www.fastweb.com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Cappex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www.cappex.com/scholarships</a:t>
            </a:r>
            <a:endParaRPr lang="en-US" dirty="0" smtClean="0"/>
          </a:p>
          <a:p>
            <a:pPr lvl="1"/>
            <a:r>
              <a:rPr lang="en-US" dirty="0"/>
              <a:t>College Board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bigfuture.collegeboard.org/scholarship-search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Complete the State of Florida Financial Aid Application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www.floridastudentfinancialaidsg.org/SAPHome/SAPHome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Complete the Free Application for Federal Student Aid (FAFSA) by the end of 2019</a:t>
            </a:r>
          </a:p>
          <a:p>
            <a:pPr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studentaid.ed.gov/sa/fafsa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08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Thank you!</a:t>
            </a:r>
            <a:r>
              <a:rPr lang="en-US" b="1" dirty="0" smtClean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117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things to do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 Scholarship Search with a company that does not charge you</a:t>
            </a:r>
          </a:p>
          <a:p>
            <a:pPr lvl="1"/>
            <a:r>
              <a:rPr lang="en-US" dirty="0" err="1" smtClean="0"/>
              <a:t>Fastweb</a:t>
            </a:r>
            <a:r>
              <a:rPr lang="en-US" dirty="0" smtClean="0"/>
              <a:t>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://www.fastweb.com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Cappex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www.cappex.com/scholarships</a:t>
            </a:r>
            <a:endParaRPr lang="en-US" dirty="0" smtClean="0"/>
          </a:p>
          <a:p>
            <a:pPr lvl="1"/>
            <a:r>
              <a:rPr lang="en-US" dirty="0"/>
              <a:t>College Board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bigfuture.collegeboard.org/scholarship-search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Complete the State of Florida Financial Aid Application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www.floridastudentfinancialaidsg.org/SAPHome/SAPHome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Complete the Free Application for Federal Student Aid (FAFSA) by the end of 2019</a:t>
            </a:r>
          </a:p>
          <a:p>
            <a:pPr lvl="1"/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studentaid.ed.gov/sa/fafsa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7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 PRICE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NET PRICE </a:t>
            </a:r>
            <a:r>
              <a:rPr lang="en-US" b="0" dirty="0">
                <a:cs typeface="Arial" panose="020B0604020202020204" pitchFamily="34" charset="0"/>
              </a:rPr>
              <a:t>is the amount that a student pays to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attend an institution in a single academic year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AFTER</a:t>
            </a:r>
            <a:r>
              <a:rPr lang="en-US" b="0" dirty="0">
                <a:cs typeface="Arial" panose="020B0604020202020204" pitchFamily="34" charset="0"/>
              </a:rPr>
              <a:t> subtracting scholarships and grants the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student receives. 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Focus on the NET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Not the STICKER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  <a:endParaRPr lang="en-US" dirty="0"/>
          </a:p>
          <a:p>
            <a:pPr marL="0" indent="0">
              <a:buSzPct val="76000"/>
              <a:buNone/>
            </a:pPr>
            <a:endParaRPr lang="en-US" b="0" dirty="0">
              <a:cs typeface="Arial" panose="020B0604020202020204" pitchFamily="34" charset="0"/>
            </a:endParaRPr>
          </a:p>
          <a:p>
            <a:pPr marL="0" indent="0">
              <a:buSzPct val="76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Much Will it Cost?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11594" y="2340897"/>
            <a:ext cx="3773948" cy="3556000"/>
          </a:xfrm>
        </p:spPr>
        <p:txBody>
          <a:bodyPr/>
          <a:lstStyle/>
          <a:p>
            <a:pPr marL="458788" indent="0">
              <a:buNone/>
            </a:pPr>
            <a:r>
              <a:rPr lang="en-US" cap="all" dirty="0" smtClean="0"/>
              <a:t>DIRECT </a:t>
            </a:r>
            <a:r>
              <a:rPr lang="en-US" cap="all" dirty="0"/>
              <a:t>Costs </a:t>
            </a:r>
          </a:p>
          <a:p>
            <a:r>
              <a:rPr lang="en-US" dirty="0"/>
              <a:t>Tuition and Fees</a:t>
            </a:r>
          </a:p>
          <a:p>
            <a:r>
              <a:rPr lang="en-US" dirty="0"/>
              <a:t>On-Campus Room and Board</a:t>
            </a:r>
          </a:p>
          <a:p>
            <a:pPr marL="458788" indent="0">
              <a:buNone/>
            </a:pPr>
            <a:r>
              <a:rPr lang="en-US" sz="2400" b="0" dirty="0"/>
              <a:t>These costs </a:t>
            </a:r>
            <a:r>
              <a:rPr lang="en-US" sz="2400" dirty="0"/>
              <a:t>will show up 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on the college bill.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1581" y="2286000"/>
            <a:ext cx="5690419" cy="35560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 kern="120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0">
              <a:buNone/>
            </a:pPr>
            <a:r>
              <a:rPr lang="en-US" cap="all" dirty="0"/>
              <a:t>Indirect Costs </a:t>
            </a:r>
          </a:p>
          <a:p>
            <a:r>
              <a:rPr lang="en-US" dirty="0"/>
              <a:t>Books and Supplies</a:t>
            </a:r>
          </a:p>
          <a:p>
            <a:r>
              <a:rPr lang="en-US" dirty="0"/>
              <a:t>Off-Campus Room &amp; Board</a:t>
            </a:r>
          </a:p>
          <a:p>
            <a:r>
              <a:rPr lang="en-US" dirty="0"/>
              <a:t>Personal Expenses</a:t>
            </a:r>
          </a:p>
          <a:p>
            <a:r>
              <a:rPr lang="en-US" dirty="0"/>
              <a:t>Travel Costs</a:t>
            </a:r>
          </a:p>
          <a:p>
            <a:pPr marL="458788" indent="0">
              <a:buFont typeface="HiraMinProN-W3" charset="-128"/>
              <a:buNone/>
            </a:pPr>
            <a:r>
              <a:rPr lang="en-US" sz="2400" b="0" dirty="0"/>
              <a:t>These costs </a:t>
            </a:r>
            <a:r>
              <a:rPr lang="en-US" sz="2400" dirty="0"/>
              <a:t>do not show up </a:t>
            </a:r>
            <a:br>
              <a:rPr lang="en-US" sz="2400" dirty="0"/>
            </a:br>
            <a:r>
              <a:rPr lang="en-US" sz="2400" b="0" dirty="0"/>
              <a:t>on the college bill.</a:t>
            </a:r>
          </a:p>
          <a:p>
            <a:pPr marL="0" indent="0">
              <a:buFont typeface="HiraMinProN-W3" charset="-128"/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438400"/>
            <a:ext cx="0" cy="36969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Costs: Private, Traditional 4-year Public, 2 to 4 year Public-”Sticker Price”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Examples of published Tuition Costs for 2018-2019</a:t>
            </a:r>
          </a:p>
          <a:p>
            <a:pPr lvl="1"/>
            <a:r>
              <a:rPr lang="en-US" dirty="0" smtClean="0"/>
              <a:t>Stetson University 	Enrollment  	4,252	Tuition &amp; fees	 $46,030</a:t>
            </a:r>
          </a:p>
          <a:p>
            <a:pPr lvl="1"/>
            <a:r>
              <a:rPr lang="en-US" dirty="0" smtClean="0"/>
              <a:t>Florida Southern 	Enrollment 	3,055	Tuition &amp; fees	 $36,348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Univ. South Florida	Enrollment     43,540	Tuition &amp; fees	    $6,410</a:t>
            </a:r>
          </a:p>
          <a:p>
            <a:pPr lvl="1"/>
            <a:r>
              <a:rPr lang="en-US" dirty="0" smtClean="0"/>
              <a:t>Univ. Central Florida	Enrollment     66,059	Tuition &amp; fees	    $6,368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Polk State College	Enrollment     10,659	Tuition &amp; fees 	    $3,366</a:t>
            </a:r>
          </a:p>
          <a:p>
            <a:pPr lvl="1"/>
            <a:r>
              <a:rPr lang="en-US" dirty="0" smtClean="0"/>
              <a:t>Valencia College		Enrollment     44,834	Tuition &amp; fees 	    $2,474</a:t>
            </a:r>
          </a:p>
          <a:p>
            <a:pPr marL="457200" lvl="1" indent="0">
              <a:buNone/>
            </a:pPr>
            <a:r>
              <a:rPr lang="en-US" sz="1600" dirty="0" smtClean="0"/>
              <a:t>Source: Florida Business Daily 9/18/2019 </a:t>
            </a:r>
            <a:r>
              <a:rPr lang="en-US" sz="1600" u="sng" dirty="0" smtClean="0"/>
              <a:t>The price of education: Which 4-year Florida schools charge the highest in- </a:t>
            </a:r>
          </a:p>
          <a:p>
            <a:pPr marL="457200" lvl="1" indent="0">
              <a:buNone/>
            </a:pPr>
            <a:r>
              <a:rPr lang="en-US" sz="1600" u="sng" dirty="0" smtClean="0"/>
              <a:t>State tuition?</a:t>
            </a:r>
            <a:r>
              <a:rPr lang="en-US" dirty="0" smtClean="0"/>
              <a:t>			  				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Total Cost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 (previous slide)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Room and Board-  tend to run about $10,000 to $11,000 per year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Books and Supplies-tend to run about $1,200 per year</a:t>
            </a:r>
          </a:p>
          <a:p>
            <a:endParaRPr lang="en-US" dirty="0"/>
          </a:p>
          <a:p>
            <a:r>
              <a:rPr lang="en-US" dirty="0" smtClean="0"/>
              <a:t>Person Expenses-tend to run about $1,600 per year</a:t>
            </a:r>
          </a:p>
          <a:p>
            <a:endParaRPr lang="en-US" dirty="0"/>
          </a:p>
          <a:p>
            <a:r>
              <a:rPr lang="en-US" dirty="0" smtClean="0"/>
              <a:t>Transportation-tends to run about $1,100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8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</a:t>
            </a:r>
            <a:r>
              <a:rPr lang="en-US" sz="4400" dirty="0" smtClean="0"/>
              <a:t>CALCULATORS-Every school has one</a:t>
            </a:r>
            <a:endParaRPr lang="en-US" sz="44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3914" y="1932830"/>
            <a:ext cx="5605669" cy="3556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 smtClean="0">
                <a:cs typeface="Arial" panose="020B0604020202020204" pitchFamily="34" charset="0"/>
              </a:rPr>
              <a:t>Available </a:t>
            </a:r>
            <a:r>
              <a:rPr lang="en-US" sz="2800" dirty="0">
                <a:cs typeface="Arial" panose="020B0604020202020204" pitchFamily="34" charset="0"/>
              </a:rPr>
              <a:t>on a college’s website, net price </a:t>
            </a:r>
            <a:r>
              <a:rPr lang="en-US" sz="2800" dirty="0" smtClean="0">
                <a:cs typeface="Arial" panose="020B0604020202020204" pitchFamily="34" charset="0"/>
              </a:rPr>
              <a:t>  calculators </a:t>
            </a:r>
            <a:r>
              <a:rPr lang="en-US" sz="2800" dirty="0">
                <a:cs typeface="Arial" panose="020B0604020202020204" pitchFamily="34" charset="0"/>
              </a:rPr>
              <a:t>can help prospective students get a better handle on what they </a:t>
            </a:r>
            <a:r>
              <a:rPr lang="en-US" sz="2800" dirty="0" smtClean="0">
                <a:cs typeface="Arial" panose="020B0604020202020204" pitchFamily="34" charset="0"/>
              </a:rPr>
              <a:t>may pay.</a:t>
            </a:r>
          </a:p>
          <a:p>
            <a:pPr>
              <a:buFontTx/>
              <a:buChar char="-"/>
            </a:pPr>
            <a:r>
              <a:rPr lang="en-US" sz="2800" dirty="0" smtClean="0">
                <a:cs typeface="Arial" panose="020B0604020202020204" pitchFamily="34" charset="0"/>
              </a:rPr>
              <a:t>Students </a:t>
            </a:r>
            <a:r>
              <a:rPr lang="en-US" sz="2800" dirty="0">
                <a:cs typeface="Arial" panose="020B0604020202020204" pitchFamily="34" charset="0"/>
              </a:rPr>
              <a:t>enter information about their family’s financial situation to learn what similar students paid to attend the institution in the previous </a:t>
            </a:r>
            <a:r>
              <a:rPr lang="en-US" sz="2800" dirty="0" smtClean="0">
                <a:cs typeface="Arial" panose="020B0604020202020204" pitchFamily="34" charset="0"/>
              </a:rPr>
              <a:t>year.</a:t>
            </a:r>
          </a:p>
          <a:p>
            <a:pPr>
              <a:buFontTx/>
              <a:buChar char="-"/>
            </a:pPr>
            <a:r>
              <a:rPr lang="en-US" sz="2800" i="1" dirty="0" smtClean="0">
                <a:cs typeface="Arial" panose="020B0604020202020204" pitchFamily="34" charset="0"/>
              </a:rPr>
              <a:t>Provides an estimate on cost of attendance</a:t>
            </a:r>
            <a:endParaRPr lang="en-US" sz="28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6463" r="57995" b="12197"/>
          <a:stretch/>
        </p:blipFill>
        <p:spPr bwMode="auto">
          <a:xfrm>
            <a:off x="6936684" y="2036197"/>
            <a:ext cx="4097735" cy="3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Federal Student Aid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599" y="2311400"/>
            <a:ext cx="3941097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Completing the </a:t>
            </a:r>
            <a:r>
              <a:rPr lang="en-US" dirty="0"/>
              <a:t>FAFSA</a:t>
            </a:r>
            <a:r>
              <a:rPr lang="en-US" b="0" dirty="0"/>
              <a:t> is the first step in securing </a:t>
            </a:r>
            <a:r>
              <a:rPr lang="en-US" dirty="0"/>
              <a:t>federal aid </a:t>
            </a:r>
            <a:r>
              <a:rPr lang="en-US" b="0" dirty="0"/>
              <a:t>for college, career school, or graduate school</a:t>
            </a:r>
            <a:r>
              <a:rPr lang="en-US" b="0" dirty="0" smtClean="0"/>
              <a:t>. </a:t>
            </a:r>
            <a:r>
              <a:rPr lang="en-US" b="0" dirty="0">
                <a:solidFill>
                  <a:srgbClr val="FF0000"/>
                </a:solidFill>
              </a:rPr>
              <a:t>T</a:t>
            </a:r>
            <a:r>
              <a:rPr lang="en-US" b="0" dirty="0" smtClean="0">
                <a:solidFill>
                  <a:srgbClr val="FF0000"/>
                </a:solidFill>
              </a:rPr>
              <a:t>her</a:t>
            </a:r>
            <a:r>
              <a:rPr lang="en-US" b="0" dirty="0" smtClean="0">
                <a:solidFill>
                  <a:srgbClr val="E92203"/>
                </a:solidFill>
              </a:rPr>
              <a:t>e’s a phone app for this.</a:t>
            </a:r>
            <a:endParaRPr lang="en-US" b="0" dirty="0">
              <a:solidFill>
                <a:srgbClr val="E92203"/>
              </a:solidFill>
            </a:endParaRP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026765" y="5968181"/>
            <a:ext cx="734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15382"/>
                </a:solidFill>
              </a:rPr>
              <a:t>studentaid.ed.gov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sa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fafsa.ed.gov</a:t>
            </a:r>
            <a:endParaRPr lang="en-US" dirty="0">
              <a:solidFill>
                <a:srgbClr val="015382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4"/>
          <a:stretch/>
        </p:blipFill>
        <p:spPr>
          <a:xfrm>
            <a:off x="6096000" y="2255678"/>
            <a:ext cx="5334000" cy="3565545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04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15282"/>
      </a:hlink>
      <a:folHlink>
        <a:srgbClr val="01528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817</Words>
  <Application>Microsoft Office PowerPoint</Application>
  <PresentationFormat>Widescreen</PresentationFormat>
  <Paragraphs>134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HiraMinProN-W3</vt:lpstr>
      <vt:lpstr>ヒラギノ角ゴ Pro W3</vt:lpstr>
      <vt:lpstr>Office Theme</vt:lpstr>
      <vt:lpstr>Custom Design</vt:lpstr>
      <vt:lpstr>1_Custom Design</vt:lpstr>
      <vt:lpstr>Family College and Financial Planning</vt:lpstr>
      <vt:lpstr>PowerPoint Presentation</vt:lpstr>
      <vt:lpstr>3 things to do soon</vt:lpstr>
      <vt:lpstr>PowerPoint Presentation</vt:lpstr>
      <vt:lpstr>PowerPoint Presentation</vt:lpstr>
      <vt:lpstr>Tuition Costs: Private, Traditional 4-year Public, 2 to 4 year Public-”Sticker Price”</vt:lpstr>
      <vt:lpstr>What is the Total Cost of Education</vt:lpstr>
      <vt:lpstr>PowerPoint Presentation</vt:lpstr>
      <vt:lpstr>PowerPoint Presentation</vt:lpstr>
      <vt:lpstr>FSA ID and Completing FAFSA</vt:lpstr>
      <vt:lpstr>FSA ID- Both Students and Parents need one</vt:lpstr>
      <vt:lpstr>PowerPoint Presentation</vt:lpstr>
      <vt:lpstr>FAFSA Data Retrieval Tool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Helping with Outside Scholarships</vt:lpstr>
      <vt:lpstr>PowerPoint Presentation</vt:lpstr>
      <vt:lpstr>Watch your work hours</vt:lpstr>
      <vt:lpstr>PowerPoint Presentation</vt:lpstr>
      <vt:lpstr>PowerPoint Presentation</vt:lpstr>
      <vt:lpstr>PowerPoint Presentation</vt:lpstr>
      <vt:lpstr>3 things to do very soon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D. Glover Glover</dc:creator>
  <cp:lastModifiedBy>Healy, William L</cp:lastModifiedBy>
  <cp:revision>119</cp:revision>
  <cp:lastPrinted>2019-09-23T13:47:57Z</cp:lastPrinted>
  <dcterms:created xsi:type="dcterms:W3CDTF">2017-06-15T17:05:11Z</dcterms:created>
  <dcterms:modified xsi:type="dcterms:W3CDTF">2019-09-25T19:40:06Z</dcterms:modified>
</cp:coreProperties>
</file>